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7099300" cy="10234613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7" roundtripDataSignature="AMtx7mijhr1crjZzaDB/vNkjkaQMHtBFX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E2E22"/>
    <a:srgbClr val="A82D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7FC5E7E-EFFB-4C8B-8B47-BA3C0EA7F0CA}">
  <a:tblStyle styleId="{67FC5E7E-EFFB-4C8B-8B47-BA3C0EA7F0CA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 b="off" i="off"/>
      <a:tcStyle>
        <a:tcBdr/>
        <a:fill>
          <a:solidFill>
            <a:srgbClr val="D0DEEF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D0DEEF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794" autoAdjust="0"/>
  </p:normalViewPr>
  <p:slideViewPr>
    <p:cSldViewPr snapToGrid="0">
      <p:cViewPr>
        <p:scale>
          <a:sx n="90" d="100"/>
          <a:sy n="90" d="100"/>
        </p:scale>
        <p:origin x="1234" y="-91"/>
      </p:cViewPr>
      <p:guideLst/>
    </p:cSldViewPr>
  </p:slideViewPr>
  <p:notesTextViewPr>
    <p:cViewPr>
      <p:scale>
        <a:sx n="33" d="100"/>
        <a:sy n="33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76363" cy="51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25" tIns="49500" rIns="99025" bIns="49500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4021294" y="0"/>
            <a:ext cx="3076363" cy="51350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25" tIns="49500" rIns="99025" bIns="49500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247775" y="1279525"/>
            <a:ext cx="4603750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25" tIns="49500" rIns="99025" bIns="49500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9721107"/>
            <a:ext cx="3076363" cy="51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25" tIns="49500" rIns="99025" bIns="49500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25" tIns="49500" rIns="99025" bIns="495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fld id="{00000000-1234-1234-1234-123412341234}" type="slidenum">
              <a:rPr lang="en-US" sz="1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3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25" tIns="49500" rIns="99025" bIns="495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9025" tIns="49500" rIns="99025" bIns="49500" anchor="b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629843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629843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29151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29151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3887391" y="987428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3887391" y="987428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4623594" y="2285207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623094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svg"/><Relationship Id="rId11" Type="http://schemas.openxmlformats.org/officeDocument/2006/relationships/image" Target="../media/image9.png"/><Relationship Id="rId5" Type="http://schemas.openxmlformats.org/officeDocument/2006/relationships/image" Target="../media/image3.png"/><Relationship Id="rId15" Type="http://schemas.openxmlformats.org/officeDocument/2006/relationships/image" Target="../media/image1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6D87D00-8EC8-E49A-CC2E-B082509B464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04400"/>
            <a:ext cx="5534027" cy="575864"/>
          </a:xfrm>
          <a:prstGeom prst="rect">
            <a:avLst/>
          </a:prstGeom>
        </p:spPr>
      </p:pic>
      <p:sp>
        <p:nvSpPr>
          <p:cNvPr id="91" name="Google Shape;91;p1"/>
          <p:cNvSpPr txBox="1"/>
          <p:nvPr/>
        </p:nvSpPr>
        <p:spPr>
          <a:xfrm>
            <a:off x="457821" y="113989"/>
            <a:ext cx="3152154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-US" sz="4000" b="1" i="1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TFEX </a:t>
            </a:r>
            <a:r>
              <a:rPr lang="en-US" sz="2800" i="1" u="none" strike="noStrike" cap="none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Strategy</a:t>
            </a:r>
            <a:endParaRPr sz="2000" i="1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"/>
          <p:cNvSpPr/>
          <p:nvPr/>
        </p:nvSpPr>
        <p:spPr>
          <a:xfrm>
            <a:off x="2200276" y="3464845"/>
            <a:ext cx="1504953" cy="322196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</a:t>
            </a:r>
            <a:r>
              <a:rPr lang="en-US" sz="18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M2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 sz="1800" b="1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1"/>
          <p:cNvSpPr/>
          <p:nvPr/>
        </p:nvSpPr>
        <p:spPr>
          <a:xfrm>
            <a:off x="5188214" y="912002"/>
            <a:ext cx="3526064" cy="314001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>
              <a:buSzPts val="1400"/>
            </a:pPr>
            <a:r>
              <a:rPr lang="en-US" sz="1600" b="1" dirty="0">
                <a:solidFill>
                  <a:srgbClr val="002060"/>
                </a:solidFill>
                <a:latin typeface="Cordia New"/>
                <a:ea typeface="Cordia New"/>
                <a:cs typeface="Cordia New"/>
                <a:sym typeface="Cordia New"/>
              </a:rPr>
              <a:t>Sideways </a:t>
            </a:r>
            <a:r>
              <a:rPr lang="th-TH" sz="1600" b="1" i="0" u="none" strike="noStrike" cap="none" dirty="0">
                <a:solidFill>
                  <a:srgbClr val="002060"/>
                </a:solidFill>
                <a:latin typeface="Cordia New"/>
                <a:ea typeface="Cordia New"/>
                <a:cs typeface="Cordia New"/>
                <a:sym typeface="Cordia New"/>
              </a:rPr>
              <a:t>บริเวณ </a:t>
            </a:r>
            <a:r>
              <a:rPr lang="en-US" sz="1600" b="1" i="0" u="none" strike="noStrike" cap="none" dirty="0">
                <a:solidFill>
                  <a:srgbClr val="002060"/>
                </a:solidFill>
                <a:latin typeface="Cordia New"/>
                <a:ea typeface="Cordia New"/>
                <a:cs typeface="Cordia New"/>
                <a:sym typeface="Cordia New"/>
              </a:rPr>
              <a:t>1,185-</a:t>
            </a:r>
            <a:r>
              <a:rPr lang="en-US" sz="1600" b="1" dirty="0">
                <a:solidFill>
                  <a:srgbClr val="002060"/>
                </a:solidFill>
                <a:latin typeface="Cordia New"/>
                <a:ea typeface="Cordia New"/>
                <a:cs typeface="Cordia New"/>
                <a:sym typeface="Cordia New"/>
              </a:rPr>
              <a:t>1,215 </a:t>
            </a:r>
            <a:r>
              <a:rPr lang="th-TH" sz="1600" b="1" dirty="0">
                <a:solidFill>
                  <a:srgbClr val="002060"/>
                </a:solidFill>
                <a:latin typeface="Cordia New"/>
                <a:ea typeface="Cordia New"/>
                <a:cs typeface="Cordia New"/>
                <a:sym typeface="Cordia New"/>
              </a:rPr>
              <a:t>จุด รอบด้านยังไม่หนุน</a:t>
            </a:r>
            <a:endParaRPr lang="th-TH" sz="1600" b="1" i="0" u="none" strike="noStrike" cap="none" dirty="0">
              <a:solidFill>
                <a:srgbClr val="002060"/>
              </a:solidFill>
              <a:latin typeface="Cordia New"/>
              <a:ea typeface="Cordia New"/>
              <a:cs typeface="Cordia New"/>
              <a:sym typeface="Cordia New"/>
            </a:endParaRPr>
          </a:p>
        </p:txBody>
      </p:sp>
      <p:sp>
        <p:nvSpPr>
          <p:cNvPr id="96" name="Google Shape;96;p1"/>
          <p:cNvSpPr/>
          <p:nvPr/>
        </p:nvSpPr>
        <p:spPr>
          <a:xfrm>
            <a:off x="5280659" y="3405027"/>
            <a:ext cx="3541788" cy="347065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th-TH" sz="1600" b="1" dirty="0">
                <a:solidFill>
                  <a:srgbClr val="002060"/>
                </a:solidFill>
                <a:latin typeface="Cordia New"/>
                <a:ea typeface="Cordia New"/>
                <a:cs typeface="Cordia New"/>
                <a:sym typeface="Cordia New"/>
              </a:rPr>
              <a:t>ลุ้นทองคำทำฐาน บริเวณ </a:t>
            </a:r>
            <a:r>
              <a:rPr lang="en-US" sz="1600" b="1" dirty="0">
                <a:solidFill>
                  <a:srgbClr val="002060"/>
                </a:solidFill>
                <a:latin typeface="Cordia New"/>
                <a:ea typeface="Cordia New"/>
                <a:cs typeface="Cordia New"/>
                <a:sym typeface="Cordia New"/>
              </a:rPr>
              <a:t>3200 </a:t>
            </a:r>
            <a:r>
              <a:rPr lang="th-TH" sz="1600" b="1" dirty="0">
                <a:solidFill>
                  <a:srgbClr val="002060"/>
                </a:solidFill>
                <a:latin typeface="Cordia New"/>
                <a:ea typeface="Cordia New"/>
                <a:cs typeface="Cordia New"/>
                <a:sym typeface="Cordia New"/>
              </a:rPr>
              <a:t>จุด</a:t>
            </a:r>
          </a:p>
        </p:txBody>
      </p:sp>
      <p:sp>
        <p:nvSpPr>
          <p:cNvPr id="97" name="Google Shape;97;p1"/>
          <p:cNvSpPr txBox="1"/>
          <p:nvPr/>
        </p:nvSpPr>
        <p:spPr>
          <a:xfrm>
            <a:off x="5264937" y="5593163"/>
            <a:ext cx="3634233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buSzPts val="1000"/>
            </a:pPr>
            <a:r>
              <a:rPr lang="en-US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Analyst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Krit Tanarattananon, </a:t>
            </a:r>
            <a:r>
              <a:rPr lang="en-US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AISA, +(66) 2659-8303</a:t>
            </a:r>
            <a:endParaRPr lang="en-US" dirty="0"/>
          </a:p>
          <a:p>
            <a:pPr lvl="0">
              <a:buSzPts val="1000"/>
            </a:pPr>
            <a:r>
              <a:rPr lang="en-US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Tanapon Cholkadidamrongkul</a:t>
            </a: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lvl="0">
              <a:buSzPts val="1000"/>
            </a:pPr>
            <a:r>
              <a:rPr lang="en-US" sz="1000" b="0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Assistant Analyst: Natthida Chuaysong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n-US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                        </a:t>
            </a:r>
            <a:r>
              <a:rPr lang="th-TH" sz="1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1200" b="0" i="0" u="none" strike="noStrike" cap="none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"/>
          <p:cNvSpPr/>
          <p:nvPr/>
        </p:nvSpPr>
        <p:spPr>
          <a:xfrm>
            <a:off x="5264937" y="3764596"/>
            <a:ext cx="3541788" cy="107724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1400"/>
            </a:pPr>
            <a:r>
              <a:rPr lang="th-TH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ราคาทองคำดีดตัวขึ้นมากกว่า 2% ในวันจันทร์</a:t>
            </a:r>
            <a:r>
              <a:rPr lang="en-US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 </a:t>
            </a:r>
            <a:r>
              <a:rPr lang="th-TH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(5พ.ค.) ขณะที่นักลงทุนเฝ้ารอผลการประชุมเฟดในช่วงกลางสัปดาห์ ระยะสั้นรอทองคำทำฐานบริเวณ  </a:t>
            </a:r>
            <a:r>
              <a:rPr lang="en-US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$3200</a:t>
            </a:r>
            <a:r>
              <a:rPr lang="th-TH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 -</a:t>
            </a:r>
            <a:r>
              <a:rPr lang="en-US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 $3300 </a:t>
            </a:r>
            <a:r>
              <a:rPr lang="th-TH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และรอความคืบหน้าของการเจรจาการค้าจีน - สหรัฐฯ เพื่อรอทองคำเลือกทิศทางอีกครั้ง</a:t>
            </a:r>
            <a:endParaRPr lang="en-US" dirty="0">
              <a:solidFill>
                <a:schemeClr val="tx1"/>
              </a:solidFill>
              <a:latin typeface="Cordia New"/>
              <a:cs typeface="Cordia New"/>
              <a:sym typeface="Cordia New"/>
            </a:endParaRPr>
          </a:p>
        </p:txBody>
      </p:sp>
      <p:sp>
        <p:nvSpPr>
          <p:cNvPr id="109" name="Google Shape;109;p1"/>
          <p:cNvSpPr/>
          <p:nvPr/>
        </p:nvSpPr>
        <p:spPr>
          <a:xfrm>
            <a:off x="2130426" y="935934"/>
            <a:ext cx="1574804" cy="321283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S50</a:t>
            </a:r>
            <a:r>
              <a:rPr lang="en-US" sz="1800" b="1" i="0" u="none" strike="noStrike" cap="none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M</a:t>
            </a:r>
            <a:r>
              <a:rPr lang="en-US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25</a:t>
            </a:r>
            <a:endParaRPr sz="20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7" name="Google Shape;117;p1"/>
          <p:cNvSpPr/>
          <p:nvPr/>
        </p:nvSpPr>
        <p:spPr>
          <a:xfrm>
            <a:off x="560802" y="3468441"/>
            <a:ext cx="1811381" cy="322196"/>
          </a:xfrm>
          <a:prstGeom prst="homePlate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300"/>
              <a:buFont typeface="Arial"/>
              <a:buNone/>
            </a:pPr>
            <a:r>
              <a:rPr lang="en-US" sz="1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Wait and See</a:t>
            </a:r>
            <a:endParaRPr sz="1800" b="1" i="0" u="none" strike="noStrike" cap="none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-1090151" y="834165"/>
            <a:ext cx="0" cy="0"/>
          </a:xfrm>
          <a:prstGeom prst="rect">
            <a:avLst/>
          </a:prstGeom>
        </p:spPr>
      </p:pic>
      <p:sp>
        <p:nvSpPr>
          <p:cNvPr id="8" name="Google Shape;98;p1">
            <a:extLst>
              <a:ext uri="{FF2B5EF4-FFF2-40B4-BE49-F238E27FC236}">
                <a16:creationId xmlns:a16="http://schemas.microsoft.com/office/drawing/2014/main" id="{EE059978-72CC-C269-9B28-141EE95DA545}"/>
              </a:ext>
            </a:extLst>
          </p:cNvPr>
          <p:cNvSpPr/>
          <p:nvPr/>
        </p:nvSpPr>
        <p:spPr>
          <a:xfrm>
            <a:off x="487640" y="3189054"/>
            <a:ext cx="2764715" cy="272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th-TH" sz="1100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หมายเหตุ</a:t>
            </a:r>
            <a:r>
              <a:rPr lang="en-US" sz="1100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:</a:t>
            </a:r>
            <a:r>
              <a:rPr lang="th-TH" sz="1100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 ในรูปใช้ </a:t>
            </a:r>
            <a:r>
              <a:rPr lang="en-US" sz="1100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EMA 89</a:t>
            </a:r>
            <a:r>
              <a:rPr lang="th-TH" sz="1100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 และ</a:t>
            </a:r>
            <a:r>
              <a:rPr lang="en-US" sz="1100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 EMA200, Timeframe 2 </a:t>
            </a:r>
            <a:r>
              <a:rPr lang="th-TH" sz="1100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ชั่วโมง</a:t>
            </a:r>
            <a:endParaRPr lang="en-US" sz="1100" kern="100" dirty="0">
              <a:effectLst/>
              <a:latin typeface="Cordia New" panose="020B0304020202020204" pitchFamily="34" charset="-34"/>
              <a:ea typeface="Aptos" panose="020B0004020202020204" pitchFamily="34" charset="0"/>
              <a:cs typeface="Cordia New" panose="020B0304020202020204" pitchFamily="34" charset="-34"/>
            </a:endParaRPr>
          </a:p>
        </p:txBody>
      </p:sp>
      <p:graphicFrame>
        <p:nvGraphicFramePr>
          <p:cNvPr id="3" name="Google Shape;93;p1">
            <a:extLst>
              <a:ext uri="{FF2B5EF4-FFF2-40B4-BE49-F238E27FC236}">
                <a16:creationId xmlns:a16="http://schemas.microsoft.com/office/drawing/2014/main" id="{59A5ACDF-42F9-8A59-2732-7B65F0634BB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67151931"/>
              </p:ext>
            </p:extLst>
          </p:nvPr>
        </p:nvGraphicFramePr>
        <p:xfrm>
          <a:off x="5317390" y="4987892"/>
          <a:ext cx="3541788" cy="642771"/>
        </p:xfrm>
        <a:graphic>
          <a:graphicData uri="http://schemas.openxmlformats.org/drawingml/2006/table">
            <a:tbl>
              <a:tblPr firstRow="1" bandRow="1">
                <a:noFill/>
                <a:tableStyleId>{67FC5E7E-EFFB-4C8B-8B47-BA3C0EA7F0CA}</a:tableStyleId>
              </a:tblPr>
              <a:tblGrid>
                <a:gridCol w="1084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8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86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748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-US" sz="1300" u="none" strike="noStrike" cap="none" dirty="0">
                          <a:solidFill>
                            <a:schemeClr val="bg1"/>
                          </a:solidFill>
                        </a:rPr>
                        <a:t>Entry</a:t>
                      </a:r>
                      <a:endParaRPr sz="1400" u="none" strike="noStrike" cap="none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-US" sz="1300" u="none" strike="noStrike" cap="none" dirty="0">
                          <a:solidFill>
                            <a:schemeClr val="bg1"/>
                          </a:solidFill>
                        </a:rPr>
                        <a:t>Target</a:t>
                      </a:r>
                      <a:endParaRPr sz="1400" u="none" strike="noStrike" cap="none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-US" sz="1300" u="none" strike="noStrike" cap="none" dirty="0">
                          <a:solidFill>
                            <a:schemeClr val="bg1"/>
                          </a:solidFill>
                        </a:rPr>
                        <a:t>Stop Loss</a:t>
                      </a:r>
                      <a:endParaRPr sz="1300" u="none" strike="noStrike" cap="none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3200</a:t>
                      </a:r>
                      <a:endParaRPr lang="th-TH" sz="1600" b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1600" b="0" i="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3300</a:t>
                      </a:r>
                      <a:endParaRPr sz="1600" b="0" i="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1600" b="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3150</a:t>
                      </a:r>
                      <a:endParaRPr sz="1600" b="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8" name="Google Shape;118;p1"/>
          <p:cNvSpPr/>
          <p:nvPr/>
        </p:nvSpPr>
        <p:spPr>
          <a:xfrm>
            <a:off x="457821" y="943217"/>
            <a:ext cx="1866684" cy="314001"/>
          </a:xfrm>
          <a:prstGeom prst="homePlate">
            <a:avLst>
              <a:gd name="adj" fmla="val 50000"/>
            </a:avLst>
          </a:prstGeom>
          <a:solidFill>
            <a:schemeClr val="tx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lvl="0" algn="ctr">
              <a:buSzPts val="1300"/>
            </a:pPr>
            <a:r>
              <a:rPr lang="en-US" sz="1800" b="1" i="0" u="none" strike="noStrike" cap="non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Wait and See</a:t>
            </a:r>
          </a:p>
        </p:txBody>
      </p:sp>
      <p:sp>
        <p:nvSpPr>
          <p:cNvPr id="12" name="Google Shape;89;p1">
            <a:extLst>
              <a:ext uri="{FF2B5EF4-FFF2-40B4-BE49-F238E27FC236}">
                <a16:creationId xmlns:a16="http://schemas.microsoft.com/office/drawing/2014/main" id="{2B8BEF32-628F-7F2C-D17F-E2A4E68208E4}"/>
              </a:ext>
            </a:extLst>
          </p:cNvPr>
          <p:cNvSpPr txBox="1">
            <a:spLocks noGrp="1"/>
          </p:cNvSpPr>
          <p:nvPr>
            <p:ph type="dt" idx="10"/>
          </p:nvPr>
        </p:nvSpPr>
        <p:spPr>
          <a:xfrm>
            <a:off x="5920155" y="396879"/>
            <a:ext cx="2902292" cy="3140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 sz="2400" i="1" dirty="0">
                <a:solidFill>
                  <a:schemeClr val="dk1"/>
                </a:solidFill>
                <a:latin typeface="Cordia New" panose="020B0304020202020204" pitchFamily="34" charset="-34"/>
                <a:cs typeface="Cordia New" panose="020B0304020202020204" pitchFamily="34" charset="-34"/>
              </a:rPr>
              <a:t>May 6, 2025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52055A3-4D52-2123-A1B0-0D2071D8FEF7}"/>
              </a:ext>
            </a:extLst>
          </p:cNvPr>
          <p:cNvSpPr/>
          <p:nvPr/>
        </p:nvSpPr>
        <p:spPr>
          <a:xfrm>
            <a:off x="1" y="6329421"/>
            <a:ext cx="9144000" cy="555171"/>
          </a:xfrm>
          <a:prstGeom prst="rect">
            <a:avLst/>
          </a:prstGeom>
          <a:gradFill flip="none" rotWithShape="1">
            <a:gsLst>
              <a:gs pos="0">
                <a:srgbClr val="545454"/>
              </a:gs>
              <a:gs pos="50000">
                <a:schemeClr val="bg1">
                  <a:shade val="67500"/>
                  <a:satMod val="115000"/>
                </a:schemeClr>
              </a:gs>
              <a:gs pos="100000">
                <a:schemeClr val="bg1">
                  <a:shade val="100000"/>
                  <a:satMod val="11500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9">
            <a:extLst>
              <a:ext uri="{FF2B5EF4-FFF2-40B4-BE49-F238E27FC236}">
                <a16:creationId xmlns:a16="http://schemas.microsoft.com/office/drawing/2014/main" id="{EAEC3C47-F3A0-F012-EFB3-E1DDFFD368A6}"/>
              </a:ext>
            </a:extLst>
          </p:cNvPr>
          <p:cNvSpPr/>
          <p:nvPr/>
        </p:nvSpPr>
        <p:spPr>
          <a:xfrm>
            <a:off x="2862399" y="6479537"/>
            <a:ext cx="281238" cy="281238"/>
          </a:xfrm>
          <a:custGeom>
            <a:avLst/>
            <a:gdLst/>
            <a:ahLst/>
            <a:cxnLst/>
            <a:rect l="l" t="t" r="r" b="b"/>
            <a:pathLst>
              <a:path w="281238" h="281238">
                <a:moveTo>
                  <a:pt x="0" y="0"/>
                </a:moveTo>
                <a:lnTo>
                  <a:pt x="281238" y="0"/>
                </a:lnTo>
                <a:lnTo>
                  <a:pt x="281238" y="281238"/>
                </a:lnTo>
                <a:lnTo>
                  <a:pt x="0" y="281238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0" name="Freeform 10">
            <a:extLst>
              <a:ext uri="{FF2B5EF4-FFF2-40B4-BE49-F238E27FC236}">
                <a16:creationId xmlns:a16="http://schemas.microsoft.com/office/drawing/2014/main" id="{84286DAB-B9AD-2058-4968-AF0F2C09F50D}"/>
              </a:ext>
            </a:extLst>
          </p:cNvPr>
          <p:cNvSpPr/>
          <p:nvPr/>
        </p:nvSpPr>
        <p:spPr>
          <a:xfrm>
            <a:off x="242547" y="6447991"/>
            <a:ext cx="316971" cy="315818"/>
          </a:xfrm>
          <a:custGeom>
            <a:avLst/>
            <a:gdLst/>
            <a:ahLst/>
            <a:cxnLst/>
            <a:rect l="l" t="t" r="r" b="b"/>
            <a:pathLst>
              <a:path w="316971" h="315818">
                <a:moveTo>
                  <a:pt x="0" y="0"/>
                </a:moveTo>
                <a:lnTo>
                  <a:pt x="316971" y="0"/>
                </a:lnTo>
                <a:lnTo>
                  <a:pt x="316971" y="315818"/>
                </a:lnTo>
                <a:lnTo>
                  <a:pt x="0" y="31581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4" name="Freeform 11">
            <a:extLst>
              <a:ext uri="{FF2B5EF4-FFF2-40B4-BE49-F238E27FC236}">
                <a16:creationId xmlns:a16="http://schemas.microsoft.com/office/drawing/2014/main" id="{16529BC9-42C9-7375-76A8-2691A5496E44}"/>
              </a:ext>
            </a:extLst>
          </p:cNvPr>
          <p:cNvSpPr/>
          <p:nvPr/>
        </p:nvSpPr>
        <p:spPr>
          <a:xfrm>
            <a:off x="605407" y="6462357"/>
            <a:ext cx="323297" cy="300262"/>
          </a:xfrm>
          <a:custGeom>
            <a:avLst/>
            <a:gdLst/>
            <a:ahLst/>
            <a:cxnLst/>
            <a:rect l="l" t="t" r="r" b="b"/>
            <a:pathLst>
              <a:path w="323297" h="300262">
                <a:moveTo>
                  <a:pt x="0" y="0"/>
                </a:moveTo>
                <a:lnTo>
                  <a:pt x="323297" y="0"/>
                </a:lnTo>
                <a:lnTo>
                  <a:pt x="323297" y="300262"/>
                </a:lnTo>
                <a:lnTo>
                  <a:pt x="0" y="300262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5" name="Freeform 12">
            <a:extLst>
              <a:ext uri="{FF2B5EF4-FFF2-40B4-BE49-F238E27FC236}">
                <a16:creationId xmlns:a16="http://schemas.microsoft.com/office/drawing/2014/main" id="{E8542B6C-55B7-977A-433B-48A9F7024F80}"/>
              </a:ext>
            </a:extLst>
          </p:cNvPr>
          <p:cNvSpPr/>
          <p:nvPr/>
        </p:nvSpPr>
        <p:spPr>
          <a:xfrm>
            <a:off x="1008365" y="6466614"/>
            <a:ext cx="291748" cy="291748"/>
          </a:xfrm>
          <a:custGeom>
            <a:avLst/>
            <a:gdLst/>
            <a:ahLst/>
            <a:cxnLst/>
            <a:rect l="l" t="t" r="r" b="b"/>
            <a:pathLst>
              <a:path w="291748" h="291748">
                <a:moveTo>
                  <a:pt x="0" y="0"/>
                </a:moveTo>
                <a:lnTo>
                  <a:pt x="291748" y="0"/>
                </a:lnTo>
                <a:lnTo>
                  <a:pt x="291748" y="291748"/>
                </a:lnTo>
                <a:lnTo>
                  <a:pt x="0" y="291748"/>
                </a:lnTo>
                <a:lnTo>
                  <a:pt x="0" y="0"/>
                </a:lnTo>
                <a:close/>
              </a:path>
            </a:pathLst>
          </a:custGeom>
          <a:blipFill>
            <a:blip r:embed="rId11">
              <a:extLst>
                <a:ext uri="{96DAC541-7B7A-43D3-8B79-37D633B846F1}">
                  <asvg:svgBlip xmlns:asvg="http://schemas.microsoft.com/office/drawing/2016/SVG/main" r:embed="rId12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sp>
        <p:nvSpPr>
          <p:cNvPr id="16" name="TextBox 17">
            <a:extLst>
              <a:ext uri="{FF2B5EF4-FFF2-40B4-BE49-F238E27FC236}">
                <a16:creationId xmlns:a16="http://schemas.microsoft.com/office/drawing/2014/main" id="{179BE2DE-DA1B-431E-748E-2AD1752D9913}"/>
              </a:ext>
            </a:extLst>
          </p:cNvPr>
          <p:cNvSpPr txBox="1"/>
          <p:nvPr/>
        </p:nvSpPr>
        <p:spPr>
          <a:xfrm>
            <a:off x="1324587" y="6528374"/>
            <a:ext cx="1388743" cy="1955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25"/>
              </a:lnSpc>
            </a:pPr>
            <a:r>
              <a:rPr lang="en-US" sz="1161">
                <a:solidFill>
                  <a:srgbClr val="231F20"/>
                </a:solidFill>
                <a:latin typeface="Poppins Bold"/>
              </a:rPr>
              <a:t>UTRADE Thailand</a:t>
            </a:r>
          </a:p>
        </p:txBody>
      </p:sp>
      <p:sp>
        <p:nvSpPr>
          <p:cNvPr id="17" name="TextBox 19">
            <a:extLst>
              <a:ext uri="{FF2B5EF4-FFF2-40B4-BE49-F238E27FC236}">
                <a16:creationId xmlns:a16="http://schemas.microsoft.com/office/drawing/2014/main" id="{3BD474A2-7AE6-3B70-FC3E-87002B1B8E82}"/>
              </a:ext>
            </a:extLst>
          </p:cNvPr>
          <p:cNvSpPr txBox="1"/>
          <p:nvPr/>
        </p:nvSpPr>
        <p:spPr>
          <a:xfrm>
            <a:off x="3267750" y="6528374"/>
            <a:ext cx="1363431" cy="19556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625"/>
              </a:lnSpc>
            </a:pPr>
            <a:r>
              <a:rPr lang="en-US" sz="1161" dirty="0">
                <a:solidFill>
                  <a:srgbClr val="231F20"/>
                </a:solidFill>
                <a:latin typeface="Poppins Bold"/>
              </a:rPr>
              <a:t>www.utrade.co.th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997EBF9B-BD78-30D6-4021-4DA305D7E8F2}"/>
              </a:ext>
            </a:extLst>
          </p:cNvPr>
          <p:cNvPicPr>
            <a:picLocks noChangeAspect="1"/>
          </p:cNvPicPr>
          <p:nvPr/>
        </p:nvPicPr>
        <p:blipFill>
          <a:blip r:embed="rId13"/>
          <a:srcRect l="14232" t="20879" r="16315" b="40855"/>
          <a:stretch/>
        </p:blipFill>
        <p:spPr>
          <a:xfrm>
            <a:off x="7444609" y="6467033"/>
            <a:ext cx="1382052" cy="261395"/>
          </a:xfrm>
          <a:prstGeom prst="rect">
            <a:avLst/>
          </a:prstGeom>
        </p:spPr>
      </p:pic>
      <p:sp>
        <p:nvSpPr>
          <p:cNvPr id="23" name="Google Shape;98;p1">
            <a:extLst>
              <a:ext uri="{FF2B5EF4-FFF2-40B4-BE49-F238E27FC236}">
                <a16:creationId xmlns:a16="http://schemas.microsoft.com/office/drawing/2014/main" id="{9FC83C17-3008-0B84-D85E-2BD246817CEE}"/>
              </a:ext>
            </a:extLst>
          </p:cNvPr>
          <p:cNvSpPr/>
          <p:nvPr/>
        </p:nvSpPr>
        <p:spPr>
          <a:xfrm>
            <a:off x="559518" y="5727838"/>
            <a:ext cx="2764715" cy="2721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800"/>
              </a:spcAft>
            </a:pPr>
            <a:r>
              <a:rPr lang="th-TH" sz="1100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หมายเหตุ</a:t>
            </a:r>
            <a:r>
              <a:rPr lang="en-US" sz="1100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:</a:t>
            </a:r>
            <a:r>
              <a:rPr lang="th-TH" sz="1100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 ในรูปใช้ </a:t>
            </a:r>
            <a:r>
              <a:rPr lang="en-US" sz="1100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EMA 89</a:t>
            </a:r>
            <a:r>
              <a:rPr lang="th-TH" sz="1100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 และ</a:t>
            </a:r>
            <a:r>
              <a:rPr lang="en-US" sz="1100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 EMA200, Timeframe 2 </a:t>
            </a:r>
            <a:r>
              <a:rPr lang="th-TH" sz="1100" kern="100" dirty="0">
                <a:latin typeface="Cordia New" panose="020B0304020202020204" pitchFamily="34" charset="-34"/>
                <a:ea typeface="Aptos" panose="020B0004020202020204" pitchFamily="34" charset="0"/>
                <a:cs typeface="Cordia New" panose="020B0304020202020204" pitchFamily="34" charset="-34"/>
              </a:rPr>
              <a:t>ชั่วโมง</a:t>
            </a:r>
            <a:endParaRPr lang="en-US" sz="1100" kern="100" dirty="0">
              <a:effectLst/>
              <a:latin typeface="Cordia New" panose="020B0304020202020204" pitchFamily="34" charset="-34"/>
              <a:ea typeface="Aptos" panose="020B0004020202020204" pitchFamily="34" charset="0"/>
              <a:cs typeface="Cordia New" panose="020B0304020202020204" pitchFamily="34" charset="-34"/>
            </a:endParaRPr>
          </a:p>
        </p:txBody>
      </p:sp>
      <p:sp>
        <p:nvSpPr>
          <p:cNvPr id="24" name="Google Shape;99;p1">
            <a:extLst>
              <a:ext uri="{FF2B5EF4-FFF2-40B4-BE49-F238E27FC236}">
                <a16:creationId xmlns:a16="http://schemas.microsoft.com/office/drawing/2014/main" id="{52F1C10F-0B92-B879-7D6D-DB45FA77C4A9}"/>
              </a:ext>
            </a:extLst>
          </p:cNvPr>
          <p:cNvSpPr/>
          <p:nvPr/>
        </p:nvSpPr>
        <p:spPr>
          <a:xfrm>
            <a:off x="5188214" y="1215647"/>
            <a:ext cx="3541787" cy="130692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1400"/>
            </a:pPr>
            <a:r>
              <a:rPr lang="th-TH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ตลาดหุ้นไทยปรับตัวขึ้น (2 พ.ค.) หนุนจากบรรยากาศการลงทุนของตลาดโลก ในสัปดาห์ที่ตลาดคาดหวังความคืบหน้าในการเจรจาการค้า</a:t>
            </a:r>
            <a:r>
              <a:rPr lang="th-TH" b="1" u="sng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ระยะกลาง</a:t>
            </a:r>
            <a:r>
              <a:rPr lang="th-TH" b="1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 </a:t>
            </a:r>
            <a:r>
              <a:rPr lang="th-TH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ภาพ </a:t>
            </a:r>
            <a:r>
              <a:rPr lang="en-US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sideways </a:t>
            </a:r>
            <a:r>
              <a:rPr lang="th-TH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กรอบที่ </a:t>
            </a:r>
            <a:r>
              <a:rPr lang="en-US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1,185</a:t>
            </a:r>
            <a:r>
              <a:rPr lang="th-TH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-</a:t>
            </a:r>
            <a:r>
              <a:rPr lang="en-US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1,215 </a:t>
            </a:r>
            <a:r>
              <a:rPr lang="th-TH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จุดและ </a:t>
            </a:r>
            <a:r>
              <a:rPr lang="en-US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S50</a:t>
            </a:r>
            <a:r>
              <a:rPr lang="th-TH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 ที่ </a:t>
            </a:r>
            <a:r>
              <a:rPr lang="en-US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755-795 </a:t>
            </a:r>
            <a:r>
              <a:rPr lang="th-TH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จุด </a:t>
            </a:r>
            <a:r>
              <a:rPr lang="th-TH" b="1" u="sng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ระยะสั้น</a:t>
            </a:r>
            <a:r>
              <a:rPr lang="th-TH" b="1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 </a:t>
            </a:r>
            <a:r>
              <a:rPr lang="en-US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Short </a:t>
            </a:r>
            <a:r>
              <a:rPr lang="th-TH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ในกรอบ ในภาพตลาดที่ยัง</a:t>
            </a:r>
            <a:r>
              <a:rPr lang="en-US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 Sideways</a:t>
            </a:r>
            <a:r>
              <a:rPr lang="th-TH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 </a:t>
            </a:r>
            <a:r>
              <a:rPr lang="en-US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to sideways down </a:t>
            </a:r>
            <a:r>
              <a:rPr lang="th-TH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ในกรอบ 7</a:t>
            </a:r>
            <a:r>
              <a:rPr lang="en-US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55 – 795</a:t>
            </a:r>
            <a:r>
              <a:rPr lang="th-TH" dirty="0">
                <a:solidFill>
                  <a:schemeClr val="tx1"/>
                </a:solidFill>
                <a:latin typeface="Cordia New"/>
                <a:cs typeface="Cordia New"/>
                <a:sym typeface="Cordia New"/>
              </a:rPr>
              <a:t> กดดันจากประเด็นของราคาน้ำมันโลก และสินทรัพย์เสี่ยงที่ยังถูกดดัน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B140C75C-A362-4DB8-6200-E82D2E2C59A2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59518" y="3834449"/>
            <a:ext cx="4345181" cy="189698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231F5568-E2C5-94A4-3B85-E310C7C02143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57821" y="1279231"/>
            <a:ext cx="4446878" cy="1957231"/>
          </a:xfrm>
          <a:prstGeom prst="rect">
            <a:avLst/>
          </a:prstGeom>
        </p:spPr>
      </p:pic>
      <p:graphicFrame>
        <p:nvGraphicFramePr>
          <p:cNvPr id="21" name="Google Shape;93;p1">
            <a:extLst>
              <a:ext uri="{FF2B5EF4-FFF2-40B4-BE49-F238E27FC236}">
                <a16:creationId xmlns:a16="http://schemas.microsoft.com/office/drawing/2014/main" id="{08C18275-C69F-A752-2123-DC5C2A307C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92923227"/>
              </p:ext>
            </p:extLst>
          </p:nvPr>
        </p:nvGraphicFramePr>
        <p:xfrm>
          <a:off x="5264937" y="2573493"/>
          <a:ext cx="3541788" cy="642771"/>
        </p:xfrm>
        <a:graphic>
          <a:graphicData uri="http://schemas.openxmlformats.org/drawingml/2006/table">
            <a:tbl>
              <a:tblPr firstRow="1" bandRow="1">
                <a:noFill/>
                <a:tableStyleId>{67FC5E7E-EFFB-4C8B-8B47-BA3C0EA7F0CA}</a:tableStyleId>
              </a:tblPr>
              <a:tblGrid>
                <a:gridCol w="10848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382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86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748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-US" sz="1300" u="none" strike="noStrike" cap="none" dirty="0">
                          <a:solidFill>
                            <a:schemeClr val="bg1"/>
                          </a:solidFill>
                        </a:rPr>
                        <a:t>Entry</a:t>
                      </a:r>
                      <a:endParaRPr sz="1400" u="none" strike="noStrike" cap="none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-US" sz="1300" u="none" strike="noStrike" cap="none" dirty="0">
                          <a:solidFill>
                            <a:schemeClr val="bg1"/>
                          </a:solidFill>
                        </a:rPr>
                        <a:t>Target</a:t>
                      </a:r>
                      <a:endParaRPr sz="1400" u="none" strike="noStrike" cap="none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300"/>
                        <a:buFont typeface="Arial"/>
                        <a:buNone/>
                      </a:pPr>
                      <a:r>
                        <a:rPr lang="en-US" sz="1300" u="none" strike="noStrike" cap="none" dirty="0">
                          <a:solidFill>
                            <a:schemeClr val="bg1"/>
                          </a:solidFill>
                        </a:rPr>
                        <a:t>Stop Loss</a:t>
                      </a:r>
                      <a:endParaRPr sz="1300" u="none" strike="noStrike" cap="none" dirty="0">
                        <a:solidFill>
                          <a:schemeClr val="bg1"/>
                        </a:solidFill>
                      </a:endParaRPr>
                    </a:p>
                  </a:txBody>
                  <a:tcPr marL="91450" marR="91450" marT="45725" marB="45725">
                    <a:solidFill>
                      <a:schemeClr val="tx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9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1600" b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775</a:t>
                      </a:r>
                      <a:endParaRPr lang="th-TH" sz="1600" b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1600" b="0" i="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765</a:t>
                      </a:r>
                      <a:endParaRPr sz="1600" b="0" i="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000"/>
                        <a:buFont typeface="Arial"/>
                        <a:buNone/>
                      </a:pPr>
                      <a:r>
                        <a:rPr lang="en-US" sz="1600" b="0" u="none" strike="noStrike" cap="none" dirty="0"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780</a:t>
                      </a:r>
                      <a:endParaRPr sz="1600" b="0" u="none" strike="noStrike" cap="none" dirty="0"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1450" marR="91450" marT="45725" marB="45725" anchor="ctr">
                    <a:solidFill>
                      <a:schemeClr val="l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22686</TotalTime>
  <Words>234</Words>
  <Application>Microsoft Office PowerPoint</Application>
  <PresentationFormat>On-screen Show (4:3)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Cordia New</vt:lpstr>
      <vt:lpstr>Poppins Bold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Natthida Chuaysong</dc:creator>
  <cp:lastModifiedBy>Strategy Team Uob Kayhian</cp:lastModifiedBy>
  <cp:revision>893</cp:revision>
  <dcterms:modified xsi:type="dcterms:W3CDTF">2025-05-06T02:10:25Z</dcterms:modified>
</cp:coreProperties>
</file>