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9C4D0C"/>
    <a:srgbClr val="B3580D"/>
    <a:srgbClr val="FB3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788" autoAdjust="0"/>
    <p:restoredTop sz="94660"/>
  </p:normalViewPr>
  <p:slideViewPr>
    <p:cSldViewPr snapToGrid="0">
      <p:cViewPr>
        <p:scale>
          <a:sx n="120" d="100"/>
          <a:sy n="120" d="100"/>
        </p:scale>
        <p:origin x="204" y="-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3E95-547A-4BA8-B46A-EEB6BCABEB4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2980-1F36-4E73-9D2B-B2CB9981D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4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3E95-547A-4BA8-B46A-EEB6BCABEB4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2980-1F36-4E73-9D2B-B2CB9981D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089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3E95-547A-4BA8-B46A-EEB6BCABEB4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2980-1F36-4E73-9D2B-B2CB9981D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590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3E95-547A-4BA8-B46A-EEB6BCABEB4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2980-1F36-4E73-9D2B-B2CB9981D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6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3E95-547A-4BA8-B46A-EEB6BCABEB4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2980-1F36-4E73-9D2B-B2CB9981D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478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3E95-547A-4BA8-B46A-EEB6BCABEB4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2980-1F36-4E73-9D2B-B2CB9981D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851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3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3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3E95-547A-4BA8-B46A-EEB6BCABEB4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2980-1F36-4E73-9D2B-B2CB9981D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21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3E95-547A-4BA8-B46A-EEB6BCABEB4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2980-1F36-4E73-9D2B-B2CB9981D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131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3E95-547A-4BA8-B46A-EEB6BCABEB4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2980-1F36-4E73-9D2B-B2CB9981D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35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3E95-547A-4BA8-B46A-EEB6BCABEB4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2980-1F36-4E73-9D2B-B2CB9981D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34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3E95-547A-4BA8-B46A-EEB6BCABEB4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2980-1F36-4E73-9D2B-B2CB9981D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87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43E95-547A-4BA8-B46A-EEB6BCABEB4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D2980-1F36-4E73-9D2B-B2CB9981D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082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729"/>
          <a:stretch/>
        </p:blipFill>
        <p:spPr>
          <a:xfrm>
            <a:off x="1015770" y="6316996"/>
            <a:ext cx="6819900" cy="35242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19175" y="235789"/>
            <a:ext cx="2362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/>
              <a:t>TFEX Strategy 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981077" y="1045418"/>
            <a:ext cx="2724151" cy="239921"/>
            <a:chOff x="2667000" y="1495426"/>
            <a:chExt cx="2724150" cy="361950"/>
          </a:xfrm>
        </p:grpSpPr>
        <p:sp>
          <p:nvSpPr>
            <p:cNvPr id="9" name="Rectangle 8"/>
            <p:cNvSpPr/>
            <p:nvPr/>
          </p:nvSpPr>
          <p:spPr>
            <a:xfrm>
              <a:off x="3886200" y="1495426"/>
              <a:ext cx="1504950" cy="3619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b="1" dirty="0">
                  <a:solidFill>
                    <a:schemeClr val="tx1"/>
                  </a:solidFill>
                </a:rPr>
                <a:t>S50H21</a:t>
              </a:r>
            </a:p>
          </p:txBody>
        </p:sp>
        <p:sp>
          <p:nvSpPr>
            <p:cNvPr id="8" name="Pentagon 7"/>
            <p:cNvSpPr/>
            <p:nvPr/>
          </p:nvSpPr>
          <p:spPr>
            <a:xfrm>
              <a:off x="2667000" y="1495426"/>
              <a:ext cx="1390650" cy="361950"/>
            </a:xfrm>
            <a:prstGeom prst="homePlat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b="1" dirty="0"/>
                <a:t>LONG</a:t>
              </a:r>
            </a:p>
          </p:txBody>
        </p:sp>
      </p:grpSp>
      <p:sp>
        <p:nvSpPr>
          <p:cNvPr id="12" name="Rectangle 11"/>
          <p:cNvSpPr/>
          <p:nvPr/>
        </p:nvSpPr>
        <p:spPr>
          <a:xfrm>
            <a:off x="981077" y="1811552"/>
            <a:ext cx="2724151" cy="18546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81077" y="4266758"/>
            <a:ext cx="2724151" cy="18735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981077" y="3502727"/>
            <a:ext cx="2724151" cy="237819"/>
            <a:chOff x="2667000" y="1495426"/>
            <a:chExt cx="2724150" cy="361950"/>
          </a:xfrm>
        </p:grpSpPr>
        <p:sp>
          <p:nvSpPr>
            <p:cNvPr id="15" name="Rectangle 14"/>
            <p:cNvSpPr/>
            <p:nvPr/>
          </p:nvSpPr>
          <p:spPr>
            <a:xfrm>
              <a:off x="3886200" y="1495426"/>
              <a:ext cx="1504950" cy="3619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b="1" dirty="0">
                  <a:solidFill>
                    <a:schemeClr val="tx1"/>
                  </a:solidFill>
                </a:rPr>
                <a:t>GOH21</a:t>
              </a:r>
            </a:p>
          </p:txBody>
        </p:sp>
        <p:sp>
          <p:nvSpPr>
            <p:cNvPr id="16" name="Pentagon 15"/>
            <p:cNvSpPr/>
            <p:nvPr/>
          </p:nvSpPr>
          <p:spPr>
            <a:xfrm>
              <a:off x="2667000" y="1495426"/>
              <a:ext cx="1390650" cy="361950"/>
            </a:xfrm>
            <a:prstGeom prst="homePlat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b="1" dirty="0">
                  <a:solidFill>
                    <a:schemeClr val="bg1"/>
                  </a:solidFill>
                </a:rPr>
                <a:t>LONG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5783744" y="389676"/>
            <a:ext cx="19396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26 January 2021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031862" y="1292854"/>
            <a:ext cx="3691568" cy="124649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/>
            <a:r>
              <a:rPr lang="th-TH" sz="1500" dirty="0">
                <a:latin typeface="Arial" panose="020B0604020202020204" pitchFamily="34" charset="0"/>
              </a:rPr>
              <a:t>แนวโน้มระยะสั้นอาจปรับฐานต่อจากประเด็นลบเรื่องการแข็งค่าของดอลลาร์สหรัฐและความกังวลเกี่ยวกับวงเงินกระตุ้นเศรษฐกิจของสหรัฐที่อาจน้อยกว่าคาด อย่างไรก็ตาม เรายังคงมุมมองระยะกลาง-ยาว ในเชิงบวกจากปัจจัยหนุนด้านสภาพคล่องที่สูง ดอกเบี้ยต่ำนาน และการฟื้นตัวของราคาสินค้าโภคภัณฑ์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163934"/>
              </p:ext>
            </p:extLst>
          </p:nvPr>
        </p:nvGraphicFramePr>
        <p:xfrm>
          <a:off x="4135154" y="2585665"/>
          <a:ext cx="3484983" cy="59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6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616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616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99040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tx1"/>
                          </a:solidFill>
                        </a:rPr>
                        <a:t>Entry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tx1"/>
                          </a:solidFill>
                        </a:rPr>
                        <a:t>Target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tx1"/>
                          </a:solidFill>
                        </a:rPr>
                        <a:t>Stop loss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9040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900-940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1020-1050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870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0" name="Rectangle 29"/>
          <p:cNvSpPr/>
          <p:nvPr/>
        </p:nvSpPr>
        <p:spPr>
          <a:xfrm>
            <a:off x="4031862" y="3723179"/>
            <a:ext cx="3691568" cy="124649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/>
            <a:r>
              <a:rPr lang="th-TH" sz="1500" dirty="0">
                <a:latin typeface="Arial" panose="020B0604020202020204" pitchFamily="34" charset="0"/>
              </a:rPr>
              <a:t>ราคาทองคำแกว่งแคบเลือกทางในกรอบ $1850-1860 โดยระยะสั้นการแข็งค่าของดอลลาร์สหรัฐยังคงเป็นปัจจัยกดดันการฟื้นตัว อย่างไรก็ตาม ภาพระยะกลาง-ยาวยังเป็นบวกจากการอัดฉีดสภาพคล่องที่ต่อเนื่องของเฟดรวมถึงมูลค่าหนี้สหรัฐที่เพิ่มสูงขึ้น ตราบใดที่ราคาไม่หลุดต่ำกว่า $1790 ยังคงเน้นกลยุทธ์ฝั่ง </a:t>
            </a:r>
            <a:r>
              <a:rPr lang="en-US" sz="1500" dirty="0">
                <a:latin typeface="Cordia New" panose="020B0304020202020204" pitchFamily="34" charset="-34"/>
                <a:cs typeface="Cordia New" panose="020B0304020202020204" pitchFamily="34" charset="-34"/>
              </a:rPr>
              <a:t>Long</a:t>
            </a:r>
            <a:r>
              <a:rPr lang="en-US" sz="1500" dirty="0">
                <a:latin typeface="Arial" panose="020B0604020202020204" pitchFamily="34" charset="0"/>
              </a:rPr>
              <a:t> </a:t>
            </a:r>
            <a:r>
              <a:rPr lang="th-TH" sz="1500" dirty="0">
                <a:latin typeface="Arial" panose="020B0604020202020204" pitchFamily="34" charset="0"/>
              </a:rPr>
              <a:t>เป็นหลัก</a:t>
            </a:r>
            <a:r>
              <a:rPr lang="th-TH" sz="1500" dirty="0">
                <a:latin typeface="Cordia New" panose="020B0304020202020204" pitchFamily="34" charset="-34"/>
                <a:cs typeface="Cordia New" panose="020B0304020202020204" pitchFamily="34" charset="-34"/>
              </a:rPr>
              <a:t> 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218321"/>
              </p:ext>
            </p:extLst>
          </p:nvPr>
        </p:nvGraphicFramePr>
        <p:xfrm>
          <a:off x="4135154" y="5015988"/>
          <a:ext cx="3484983" cy="59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6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616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616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99040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tx1"/>
                          </a:solidFill>
                        </a:rPr>
                        <a:t>Entry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tx1"/>
                          </a:solidFill>
                        </a:rPr>
                        <a:t>Target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tx1"/>
                          </a:solidFill>
                        </a:rPr>
                        <a:t>Stop loss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9040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1870-1860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1950-2000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1800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2" name="Rectangle 31"/>
          <p:cNvSpPr/>
          <p:nvPr/>
        </p:nvSpPr>
        <p:spPr>
          <a:xfrm>
            <a:off x="4084339" y="1045418"/>
            <a:ext cx="3639088" cy="2399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500" dirty="0">
                <a:solidFill>
                  <a:srgbClr val="002060"/>
                </a:solidFill>
                <a:latin typeface="Arial" panose="020B0604020202020204" pitchFamily="34" charset="0"/>
              </a:rPr>
              <a:t>มีโอกาสผันผวนทางลงตามหุ้นโลก แต่เชื่อไม่หลุดต่ำกว่า </a:t>
            </a:r>
            <a:r>
              <a:rPr lang="en-US" sz="1000" dirty="0">
                <a:solidFill>
                  <a:srgbClr val="002060"/>
                </a:solidFill>
                <a:latin typeface="Arial" panose="020B0604020202020204" pitchFamily="34" charset="0"/>
              </a:rPr>
              <a:t>900</a:t>
            </a:r>
            <a:r>
              <a:rPr lang="en-US" sz="15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th-TH" sz="1500" dirty="0">
                <a:solidFill>
                  <a:srgbClr val="002060"/>
                </a:solidFill>
                <a:latin typeface="Arial" panose="020B0604020202020204" pitchFamily="34" charset="0"/>
              </a:rPr>
              <a:t>จุด</a:t>
            </a:r>
            <a:endParaRPr lang="en-US" sz="1500" dirty="0">
              <a:solidFill>
                <a:srgbClr val="00206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031860" y="3500626"/>
            <a:ext cx="3639088" cy="2399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500" dirty="0">
                <a:solidFill>
                  <a:srgbClr val="002060"/>
                </a:solidFill>
                <a:latin typeface="Arial" panose="020B0604020202020204" pitchFamily="34" charset="0"/>
              </a:rPr>
              <a:t>ราคารอเบรกกรอบสามเหลี่ยม ให้น้ำหนักในทางขึ้นมากกว่า</a:t>
            </a:r>
            <a:endParaRPr lang="th-TH" sz="1500" dirty="0">
              <a:solidFill>
                <a:srgbClr val="002060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674989" y="5734090"/>
            <a:ext cx="3160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Analyst:  Chaiwat Arsirawichai +662 659 8301 </a:t>
            </a:r>
          </a:p>
          <a:p>
            <a:r>
              <a:rPr lang="en-US" sz="1200" dirty="0"/>
              <a:t>                 Thansin Klinthanom  +662 659 8025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399F8A1-1B3B-44CB-91E0-672636758D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076" y="1284269"/>
            <a:ext cx="2726853" cy="183318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7376014E-3E2D-4D71-AA94-4601DF9CEA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076" y="3740547"/>
            <a:ext cx="2724151" cy="1936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223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5593</TotalTime>
  <Words>201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AngsanaUPC</vt:lpstr>
      <vt:lpstr>Arial</vt:lpstr>
      <vt:lpstr>Calibri</vt:lpstr>
      <vt:lpstr>Calibri Light</vt:lpstr>
      <vt:lpstr>Cordia New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Thansin Mr.. Klinthanom</dc:creator>
  <cp:lastModifiedBy>Thansin Mr.. Klinthanom</cp:lastModifiedBy>
  <cp:revision>22</cp:revision>
  <dcterms:created xsi:type="dcterms:W3CDTF">2021-01-19T05:39:22Z</dcterms:created>
  <dcterms:modified xsi:type="dcterms:W3CDTF">2021-01-26T01:47:30Z</dcterms:modified>
</cp:coreProperties>
</file>